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6" r:id="rId1"/>
  </p:sldMasterIdLst>
  <p:sldIdLst>
    <p:sldId id="256" r:id="rId2"/>
    <p:sldId id="257" r:id="rId3"/>
    <p:sldId id="258" r:id="rId4"/>
    <p:sldId id="261" r:id="rId5"/>
    <p:sldId id="269" r:id="rId6"/>
    <p:sldId id="259" r:id="rId7"/>
    <p:sldId id="271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urabh\Desktop\640\Week%2011&amp;12\Milestone%205\Benchmark%20satisfac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600" b="1" dirty="0" smtClean="0">
                <a:solidFill>
                  <a:srgbClr val="00B0F0"/>
                </a:solidFill>
              </a:rPr>
              <a:t>Flight</a:t>
            </a:r>
            <a:r>
              <a:rPr lang="en-US" sz="3600" b="1" baseline="0" dirty="0" smtClean="0">
                <a:solidFill>
                  <a:srgbClr val="00B0F0"/>
                </a:solidFill>
              </a:rPr>
              <a:t> </a:t>
            </a:r>
            <a:r>
              <a:rPr lang="en-US" sz="3600" b="1" dirty="0" smtClean="0">
                <a:solidFill>
                  <a:srgbClr val="00B0F0"/>
                </a:solidFill>
              </a:rPr>
              <a:t>Satisfaction</a:t>
            </a:r>
            <a:endParaRPr lang="en-US" sz="3600" b="1" dirty="0">
              <a:solidFill>
                <a:srgbClr val="00B0F0"/>
              </a:solidFill>
            </a:endParaRPr>
          </a:p>
        </c:rich>
      </c:tx>
      <c:layout>
        <c:manualLayout>
          <c:xMode val="edge"/>
          <c:yMode val="edge"/>
          <c:x val="0.1655469271387443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Southwest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Sheet1!$B$1:$J$1</c:f>
              <c:numCache>
                <c:formatCode>General</c:formatCode>
                <c:ptCount val="9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</c:numCache>
            </c:numRef>
          </c:cat>
          <c:val>
            <c:numRef>
              <c:f>Sheet1!$B$2:$J$2</c:f>
              <c:numCache>
                <c:formatCode>General</c:formatCode>
                <c:ptCount val="9"/>
                <c:pt idx="0">
                  <c:v>79</c:v>
                </c:pt>
                <c:pt idx="1">
                  <c:v>81</c:v>
                </c:pt>
                <c:pt idx="2">
                  <c:v>77</c:v>
                </c:pt>
                <c:pt idx="3">
                  <c:v>81</c:v>
                </c:pt>
                <c:pt idx="4">
                  <c:v>78</c:v>
                </c:pt>
                <c:pt idx="5">
                  <c:v>78</c:v>
                </c:pt>
                <c:pt idx="6">
                  <c:v>80</c:v>
                </c:pt>
                <c:pt idx="7">
                  <c:v>80</c:v>
                </c:pt>
                <c:pt idx="8">
                  <c:v>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DB5-4923-A8A7-2D86A4C5A3E3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All Others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Sheet1!$B$1:$J$1</c:f>
              <c:numCache>
                <c:formatCode>General</c:formatCode>
                <c:ptCount val="9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</c:numCache>
            </c:numRef>
          </c:cat>
          <c:val>
            <c:numRef>
              <c:f>Sheet1!$B$3:$J$3</c:f>
              <c:numCache>
                <c:formatCode>General</c:formatCode>
                <c:ptCount val="9"/>
                <c:pt idx="0">
                  <c:v>75</c:v>
                </c:pt>
                <c:pt idx="1">
                  <c:v>76</c:v>
                </c:pt>
                <c:pt idx="2">
                  <c:v>74</c:v>
                </c:pt>
                <c:pt idx="3">
                  <c:v>72</c:v>
                </c:pt>
                <c:pt idx="4">
                  <c:v>70</c:v>
                </c:pt>
                <c:pt idx="5">
                  <c:v>73</c:v>
                </c:pt>
                <c:pt idx="6">
                  <c:v>74</c:v>
                </c:pt>
                <c:pt idx="7">
                  <c:v>74</c:v>
                </c:pt>
                <c:pt idx="8">
                  <c:v>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DB5-4923-A8A7-2D86A4C5A3E3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Delta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Sheet1!$B$1:$J$1</c:f>
              <c:numCache>
                <c:formatCode>General</c:formatCode>
                <c:ptCount val="9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</c:numCache>
            </c:numRef>
          </c:cat>
          <c:val>
            <c:numRef>
              <c:f>Sheet1!$B$4:$J$4</c:f>
              <c:numCache>
                <c:formatCode>General</c:formatCode>
                <c:ptCount val="9"/>
                <c:pt idx="0">
                  <c:v>62</c:v>
                </c:pt>
                <c:pt idx="1">
                  <c:v>56</c:v>
                </c:pt>
                <c:pt idx="2">
                  <c:v>65</c:v>
                </c:pt>
                <c:pt idx="3">
                  <c:v>68</c:v>
                </c:pt>
                <c:pt idx="4">
                  <c:v>71</c:v>
                </c:pt>
                <c:pt idx="5">
                  <c:v>71</c:v>
                </c:pt>
                <c:pt idx="6">
                  <c:v>71</c:v>
                </c:pt>
                <c:pt idx="7">
                  <c:v>76</c:v>
                </c:pt>
                <c:pt idx="8">
                  <c:v>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DB5-4923-A8A7-2D86A4C5A3E3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United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Sheet1!$B$1:$J$1</c:f>
              <c:numCache>
                <c:formatCode>General</c:formatCode>
                <c:ptCount val="9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</c:numCache>
            </c:numRef>
          </c:cat>
          <c:val>
            <c:numRef>
              <c:f>Sheet1!$B$5:$J$5</c:f>
              <c:numCache>
                <c:formatCode>General</c:formatCode>
                <c:ptCount val="9"/>
                <c:pt idx="0">
                  <c:v>60</c:v>
                </c:pt>
                <c:pt idx="1">
                  <c:v>61</c:v>
                </c:pt>
                <c:pt idx="2">
                  <c:v>62</c:v>
                </c:pt>
                <c:pt idx="3">
                  <c:v>62</c:v>
                </c:pt>
                <c:pt idx="4">
                  <c:v>60</c:v>
                </c:pt>
                <c:pt idx="5">
                  <c:v>60</c:v>
                </c:pt>
                <c:pt idx="6">
                  <c:v>68</c:v>
                </c:pt>
                <c:pt idx="7">
                  <c:v>70</c:v>
                </c:pt>
                <c:pt idx="8">
                  <c:v>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DB5-4923-A8A7-2D86A4C5A3E3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US Airways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Sheet1!$B$1:$J$1</c:f>
              <c:numCache>
                <c:formatCode>General</c:formatCode>
                <c:ptCount val="9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</c:numCache>
            </c:numRef>
          </c:cat>
          <c:val>
            <c:numRef>
              <c:f>Sheet1!$B$6:$J$6</c:f>
              <c:numCache>
                <c:formatCode>General</c:formatCode>
                <c:ptCount val="9"/>
                <c:pt idx="0">
                  <c:v>62</c:v>
                </c:pt>
                <c:pt idx="1">
                  <c:v>61</c:v>
                </c:pt>
                <c:pt idx="2">
                  <c:v>65</c:v>
                </c:pt>
                <c:pt idx="3">
                  <c:v>64</c:v>
                </c:pt>
                <c:pt idx="4">
                  <c:v>66</c:v>
                </c:pt>
                <c:pt idx="5">
                  <c:v>67</c:v>
                </c:pt>
                <c:pt idx="6">
                  <c:v>68</c:v>
                </c:pt>
                <c:pt idx="7">
                  <c:v>68</c:v>
                </c:pt>
                <c:pt idx="8">
                  <c:v>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DB5-4923-A8A7-2D86A4C5A3E3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American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Sheet1!$B$1:$J$1</c:f>
              <c:numCache>
                <c:formatCode>General</c:formatCode>
                <c:ptCount val="9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</c:numCache>
            </c:numRef>
          </c:cat>
          <c:val>
            <c:numRef>
              <c:f>Sheet1!$B$7:$J$7</c:f>
              <c:numCache>
                <c:formatCode>General</c:formatCode>
                <c:ptCount val="9"/>
                <c:pt idx="0">
                  <c:v>63</c:v>
                </c:pt>
                <c:pt idx="1">
                  <c:v>63</c:v>
                </c:pt>
                <c:pt idx="2">
                  <c:v>64</c:v>
                </c:pt>
                <c:pt idx="3">
                  <c:v>65</c:v>
                </c:pt>
                <c:pt idx="4">
                  <c:v>66</c:v>
                </c:pt>
                <c:pt idx="5">
                  <c:v>66</c:v>
                </c:pt>
                <c:pt idx="6">
                  <c:v>72</c:v>
                </c:pt>
                <c:pt idx="7">
                  <c:v>76</c:v>
                </c:pt>
                <c:pt idx="8">
                  <c:v>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8DB5-4923-A8A7-2D86A4C5A3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869887"/>
        <c:axId val="907878207"/>
      </c:lineChart>
      <c:catAx>
        <c:axId val="907869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7878207"/>
        <c:crosses val="autoZero"/>
        <c:auto val="1"/>
        <c:lblAlgn val="ctr"/>
        <c:lblOffset val="100"/>
        <c:noMultiLvlLbl val="0"/>
      </c:catAx>
      <c:valAx>
        <c:axId val="907878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7869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41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86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28632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79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6283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76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64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35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599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302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95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366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09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804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659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82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4968A-333F-4D6F-9145-6EC2F6820BD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7EA2D08-64E8-4DE9-9BB1-3649CDA90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93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7" r:id="rId1"/>
    <p:sldLayoutId id="2147483928" r:id="rId2"/>
    <p:sldLayoutId id="2147483929" r:id="rId3"/>
    <p:sldLayoutId id="2147483930" r:id="rId4"/>
    <p:sldLayoutId id="2147483931" r:id="rId5"/>
    <p:sldLayoutId id="2147483932" r:id="rId6"/>
    <p:sldLayoutId id="2147483933" r:id="rId7"/>
    <p:sldLayoutId id="2147483934" r:id="rId8"/>
    <p:sldLayoutId id="2147483935" r:id="rId9"/>
    <p:sldLayoutId id="2147483936" r:id="rId10"/>
    <p:sldLayoutId id="2147483937" r:id="rId11"/>
    <p:sldLayoutId id="2147483938" r:id="rId12"/>
    <p:sldLayoutId id="2147483939" r:id="rId13"/>
    <p:sldLayoutId id="2147483940" r:id="rId14"/>
    <p:sldLayoutId id="2147483941" r:id="rId15"/>
    <p:sldLayoutId id="2147483942" r:id="rId16"/>
  </p:sldLayoutIdLst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2.m4a"/><Relationship Id="rId7" Type="http://schemas.openxmlformats.org/officeDocument/2006/relationships/image" Target="../media/image5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TextBox 4"/>
          <p:cNvSpPr txBox="1"/>
          <p:nvPr/>
        </p:nvSpPr>
        <p:spPr>
          <a:xfrm>
            <a:off x="4553526" y="738909"/>
            <a:ext cx="4590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accent5">
                    <a:lumMod val="50000"/>
                  </a:schemeClr>
                </a:solidFill>
              </a:rPr>
              <a:t>Airline Safety</a:t>
            </a:r>
            <a:endParaRPr lang="en-US" sz="48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707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615000">
        <p:split orient="vert"/>
      </p:transition>
    </mc:Choice>
    <mc:Fallback>
      <p:transition advClick="0" advTm="615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9673" y="591143"/>
            <a:ext cx="8911687" cy="1280890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Recent News Media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026" name="Picture 2" descr="From Africanising the Crash to Ethiopianising the problem – The media  representation of the ET302 crash is symptomatic of a wider problem | |  Polis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521" y="2543918"/>
            <a:ext cx="4742555" cy="295264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58 dead in India plane crash - CNN.com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721" y="2654257"/>
            <a:ext cx="4876800" cy="2943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2606798"/>
            <a:ext cx="5981700" cy="29908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20594" y="2633785"/>
            <a:ext cx="5243758" cy="2963863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3737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6000">
        <p:split orient="vert"/>
      </p:transition>
    </mc:Choice>
    <mc:Fallback>
      <p:transition advClick="0" advTm="6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 Black" panose="020B0A04020102020204" pitchFamily="34" charset="0"/>
              </a:rPr>
              <a:t>Airline vs Automobile Fatalities</a:t>
            </a:r>
            <a:endParaRPr lang="en-US" b="1" dirty="0">
              <a:solidFill>
                <a:srgbClr val="00B0F0"/>
              </a:solidFill>
              <a:latin typeface="Arial Black" panose="020B0A04020102020204" pitchFamily="34" charset="0"/>
            </a:endParaRPr>
          </a:p>
        </p:txBody>
      </p:sp>
      <p:pic>
        <p:nvPicPr>
          <p:cNvPr id="8" name="Content Placeholder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847" y="2427922"/>
            <a:ext cx="5747045" cy="3168813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2427922"/>
            <a:ext cx="5062541" cy="2950740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45983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split orient="vert"/>
      </p:transition>
    </mc:Choice>
    <mc:Fallback>
      <p:transition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37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942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solidFill>
                  <a:srgbClr val="00B0F0"/>
                </a:solidFill>
              </a:rPr>
              <a:t>Airline Fatalities and Statistics</a:t>
            </a:r>
            <a:endParaRPr lang="en-US" sz="3600" b="1" dirty="0">
              <a:solidFill>
                <a:srgbClr val="00B0F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633" y="1648668"/>
            <a:ext cx="3182727" cy="17556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0473" y="1596043"/>
            <a:ext cx="8905454" cy="4906357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98211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63958">
        <p:split orient="vert"/>
      </p:transition>
    </mc:Choice>
    <mc:Fallback>
      <p:transition advClick="0" advTm="63958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7749955" cy="63573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Flight Fatalities in USA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592924" y="1259840"/>
            <a:ext cx="8034435" cy="485648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9651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6685" y="613950"/>
            <a:ext cx="8911687" cy="1280890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Flight In Demand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528" y="1894840"/>
            <a:ext cx="5159058" cy="3696335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426" y="1894841"/>
            <a:ext cx="4599229" cy="3696334"/>
          </a:xfrm>
          <a:prstGeom prst="rect">
            <a:avLst/>
          </a:prstGeom>
          <a:noFill/>
        </p:spPr>
      </p:pic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1623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/>
        </p:nvGraphicFramePr>
        <p:xfrm>
          <a:off x="1995055" y="995680"/>
          <a:ext cx="7878618" cy="54235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213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63958">
        <p:split orient="vert"/>
      </p:transition>
    </mc:Choice>
    <mc:Fallback>
      <p:transition advClick="0" advTm="63958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390" y="1061720"/>
            <a:ext cx="81153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31390" y="5098277"/>
            <a:ext cx="491490" cy="535443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547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63958">
        <p:split orient="vert"/>
      </p:transition>
    </mc:Choice>
    <mc:Fallback>
      <p:transition advTm="63958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|3.4|8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7|31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|9.2"/>
</p:tagLst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301</TotalTime>
  <Words>22</Words>
  <Application>Microsoft Office PowerPoint</Application>
  <PresentationFormat>Widescreen</PresentationFormat>
  <Paragraphs>7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Century Gothic</vt:lpstr>
      <vt:lpstr>Wingdings 3</vt:lpstr>
      <vt:lpstr>Wisp</vt:lpstr>
      <vt:lpstr>PowerPoint Presentation</vt:lpstr>
      <vt:lpstr>Recent News Media</vt:lpstr>
      <vt:lpstr>Airline vs Automobile Fatalities</vt:lpstr>
      <vt:lpstr>Airline Fatalities and Statistics</vt:lpstr>
      <vt:lpstr>Flight Fatalities in USA</vt:lpstr>
      <vt:lpstr>Flight In Demand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Saurabh</dc:creator>
  <cp:lastModifiedBy>Saurabh</cp:lastModifiedBy>
  <cp:revision>20</cp:revision>
  <dcterms:created xsi:type="dcterms:W3CDTF">2021-11-20T23:58:33Z</dcterms:created>
  <dcterms:modified xsi:type="dcterms:W3CDTF">2021-11-21T05:34:25Z</dcterms:modified>
</cp:coreProperties>
</file>

<file path=docProps/thumbnail.jpeg>
</file>